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7" r:id="rId5"/>
    <p:sldId id="259" r:id="rId6"/>
    <p:sldId id="264" r:id="rId7"/>
    <p:sldId id="269" r:id="rId8"/>
    <p:sldId id="265" r:id="rId9"/>
    <p:sldId id="268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gif>
</file>

<file path=ppt/media/image5.png>
</file>

<file path=ppt/media/image6.jpe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81" y="436402"/>
            <a:ext cx="280987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78794" y="5499280"/>
            <a:ext cx="64265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 short Briefing on Banking Analytics</a:t>
            </a:r>
          </a:p>
          <a:p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6" y="2065178"/>
            <a:ext cx="2809875" cy="1661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615" y="66666"/>
            <a:ext cx="5238750" cy="1457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9726A-A30D-47DC-ABE1-3D7CC53C1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616" y="1250790"/>
            <a:ext cx="4530760" cy="43246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DFA1AC-8933-1929-1011-2C01715F5D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144" y="3503682"/>
            <a:ext cx="1995598" cy="199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80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1" name="Table 4">
            <a:extLst>
              <a:ext uri="{FF2B5EF4-FFF2-40B4-BE49-F238E27FC236}">
                <a16:creationId xmlns:a16="http://schemas.microsoft.com/office/drawing/2014/main" id="{916063A9-AA3D-46E7-9D8E-770913D3FA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6121011"/>
              </p:ext>
            </p:extLst>
          </p:nvPr>
        </p:nvGraphicFramePr>
        <p:xfrm>
          <a:off x="812724" y="1609858"/>
          <a:ext cx="9159690" cy="23373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228">
                  <a:extLst>
                    <a:ext uri="{9D8B030D-6E8A-4147-A177-3AD203B41FA5}">
                      <a16:colId xmlns:a16="http://schemas.microsoft.com/office/drawing/2014/main" val="955707283"/>
                    </a:ext>
                  </a:extLst>
                </a:gridCol>
                <a:gridCol w="2240928">
                  <a:extLst>
                    <a:ext uri="{9D8B030D-6E8A-4147-A177-3AD203B41FA5}">
                      <a16:colId xmlns:a16="http://schemas.microsoft.com/office/drawing/2014/main" val="1809435339"/>
                    </a:ext>
                  </a:extLst>
                </a:gridCol>
                <a:gridCol w="4963534">
                  <a:extLst>
                    <a:ext uri="{9D8B030D-6E8A-4147-A177-3AD203B41FA5}">
                      <a16:colId xmlns:a16="http://schemas.microsoft.com/office/drawing/2014/main" val="915409932"/>
                    </a:ext>
                  </a:extLst>
                </a:gridCol>
              </a:tblGrid>
              <a:tr h="38592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Task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652821"/>
                  </a:ext>
                </a:extLst>
              </a:tr>
              <a:tr h="473098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04-04-2025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02:30PM – 03:30PM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Project Kick-off Meeting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09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11-04-2025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01:45PM – 02:45PM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Excel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198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18-04-2025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+mn-cs"/>
                        </a:rPr>
                        <a:t>01:45PM – 02:45PM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Tableau -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51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25-04-2025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+mn-cs"/>
                        </a:rPr>
                        <a:t>01:45PM – 02:45PM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Power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BI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–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49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02-05-2025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+mn-cs"/>
                        </a:rPr>
                        <a:t>01:45PM – 02:45PM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Final Presentation of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4548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85CDB7E-A476-BBDE-AE1D-5A6D4487C8CA}"/>
              </a:ext>
            </a:extLst>
          </p:cNvPr>
          <p:cNvSpPr txBox="1"/>
          <p:nvPr/>
        </p:nvSpPr>
        <p:spPr>
          <a:xfrm>
            <a:off x="812724" y="848698"/>
            <a:ext cx="6099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93950"/>
                </a:solidFill>
              </a:rPr>
              <a:t>Project Roadmap </a:t>
            </a:r>
          </a:p>
        </p:txBody>
      </p:sp>
    </p:spTree>
    <p:extLst>
      <p:ext uri="{BB962C8B-B14F-4D97-AF65-F5344CB8AC3E}">
        <p14:creationId xmlns:p14="http://schemas.microsoft.com/office/powerpoint/2010/main" val="13054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Bank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56248" y="1336458"/>
            <a:ext cx="2884038" cy="338554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Bank Loan Dashboard</a:t>
            </a:r>
            <a:endParaRPr lang="en-US" sz="1600" b="1" dirty="0">
              <a:solidFill>
                <a:srgbClr val="393950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13" name="TextBox 86">
            <a:extLst>
              <a:ext uri="{FF2B5EF4-FFF2-40B4-BE49-F238E27FC236}">
                <a16:creationId xmlns:a16="http://schemas.microsoft.com/office/drawing/2014/main" id="{05E981EC-F28F-4834-9447-0A2B82D43029}"/>
              </a:ext>
            </a:extLst>
          </p:cNvPr>
          <p:cNvSpPr txBox="1"/>
          <p:nvPr/>
        </p:nvSpPr>
        <p:spPr>
          <a:xfrm>
            <a:off x="8198364" y="3090446"/>
            <a:ext cx="3948895" cy="338554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Bank Debit And Credit Dashboard</a:t>
            </a:r>
            <a:endParaRPr lang="en-US" sz="1600" b="1" dirty="0">
              <a:solidFill>
                <a:srgbClr val="3939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Banking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banking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112" y="147672"/>
            <a:ext cx="2871832" cy="215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C96E1-08FC-4671-9931-F93B903DE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6" y="1166070"/>
            <a:ext cx="9705040" cy="41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9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Bank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398274" y="1092258"/>
            <a:ext cx="6354864" cy="369332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393950"/>
                </a:solidFill>
              </a:rPr>
              <a:t>Loan Dashboard KPI Description </a:t>
            </a:r>
          </a:p>
        </p:txBody>
      </p:sp>
      <p:sp>
        <p:nvSpPr>
          <p:cNvPr id="10" name="TextBox 87"/>
          <p:cNvSpPr txBox="1"/>
          <p:nvPr/>
        </p:nvSpPr>
        <p:spPr>
          <a:xfrm>
            <a:off x="660170" y="3785738"/>
            <a:ext cx="10317816" cy="584775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1600" dirty="0"/>
          </a:p>
          <a:p>
            <a:pPr algn="just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E2F4CB-5F31-483B-B366-0A16E8CA6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74" y="1662760"/>
            <a:ext cx="10150679" cy="4218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Loan Amount Funded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Measures the total value of loans disbursed.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Loans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the number of loans issued.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Collection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Reflects repayment performance, including principal and interest.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Interest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Captures revenue from loan interest.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Branch-Wise Performance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Analyzes revenue (interest, fees, total) by branch.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Shows geographic distribution of loans.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Religion-Wise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Monitors loan distribution across religious demographics.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 Group-Wise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Categorizes loans by product types (e.g., personal, auto).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Disbursement Trend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changes in loan disbursements over time.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Grade-Wise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Assesses portfolio risk by borrower credit grades.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Loan Count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Counts loans in default.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Delinquent Client Count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borrowers with missed payments.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Delinquent Loan Rate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Percentage of loans overdue in the portfolio.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Loan Rate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Proportion of defaulted loans to the total portfolio.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Loan Status-Wise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Breaks down loans by status (active, delinquent, closed).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Group-Wise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Categorizes loans by borrowers’ age groups.</a:t>
            </a:r>
          </a:p>
          <a:p>
            <a:pPr marL="228600" indent="-2286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000" b="1" dirty="0">
                <a:latin typeface="Arial" panose="020B0604020202020204" pitchFamily="34" charset="0"/>
              </a:rPr>
              <a:t>Loan Maturity</a:t>
            </a:r>
            <a:r>
              <a:rPr lang="en-US" altLang="en-US" sz="1000" dirty="0">
                <a:latin typeface="Arial" panose="020B0604020202020204" pitchFamily="34" charset="0"/>
              </a:rPr>
              <a:t>: Tracks the timeline until full repayment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Verified Loans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Identifies loans without proper verification.</a:t>
            </a:r>
          </a:p>
        </p:txBody>
      </p:sp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087105-6C77-4B73-9E2D-669BE29AE8FD}"/>
              </a:ext>
            </a:extLst>
          </p:cNvPr>
          <p:cNvSpPr/>
          <p:nvPr/>
        </p:nvSpPr>
        <p:spPr>
          <a:xfrm>
            <a:off x="657136" y="157068"/>
            <a:ext cx="9602599" cy="62965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/>
              <a:t>1. Total Loan Amount Funded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monetary value of all loans disbursed to clients.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Indicates the bank's lending capacity and market outreach.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2. Total Loans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number of loans issued, including active and closed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Measures the scale of lending activities.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3. Total Collection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amount collected from borrowers, including principal and interest.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Tracks repayment performance and cash flow generation.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4. Total Interest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revenue generated from interest on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Reflects the profitability of the bank's lending operations.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5. Branch-Wise (Interest, Fees, Total Revenue)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Revenue breakdown by branch, including interest income, fees, and combined revenue.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performance of individual branches.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6. State-Wise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Distribution of loans across different states.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Analyzes geographic trends in lending.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7. Religion-Wise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distribution categorized by clients’ religious demographics.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Ensures compliance with any diversity or inclusion policies.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8. Product Group-Wise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categorization by product types, e.g., personal, mortgage, or auto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Identifies product performance and trends.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9. Disbursement Trend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Historical trend of loan disbursements over time.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Tracks growth or decline in lending activities.</a:t>
            </a:r>
          </a:p>
        </p:txBody>
      </p:sp>
    </p:spTree>
    <p:extLst>
      <p:ext uri="{BB962C8B-B14F-4D97-AF65-F5344CB8AC3E}">
        <p14:creationId xmlns:p14="http://schemas.microsoft.com/office/powerpoint/2010/main" val="861385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C3251B-2D52-4BEE-9B3F-E353DF434273}"/>
              </a:ext>
            </a:extLst>
          </p:cNvPr>
          <p:cNvSpPr/>
          <p:nvPr/>
        </p:nvSpPr>
        <p:spPr>
          <a:xfrm>
            <a:off x="489357" y="725204"/>
            <a:ext cx="1073511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8-Transaction Volume by Bank: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Sum of the Amount column grouped by Bank Name.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Helps compare the performance of different banks in terms of transaction activity.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9-Transaction Method Distribution: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Count or percentage of transactions grouped by Transaction Method (Bank Transfer, Debit Card, Credit Card, etc.).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Shows which transaction methods are most popular, helping to optimize service offerings.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10-Branch Transaction Growth: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Percentage change in the total transaction amount or volume at each branch over a defined period.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Insight: Identifies whether a particular branch is growing or declining in terms of transaction volume.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11-High-Risk Transaction Flag: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Flag transactions that exceed a predefined amount or show irregular activity (e.g., large withdrawals or deposits).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Helps to identify potentially fraudulent transactions that need further investigation.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12-Suspicious Transaction Frequency: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Count of flagged high-risk transactions over a period.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Measures the frequency of potentially suspicious transactions.</a:t>
            </a:r>
          </a:p>
        </p:txBody>
      </p:sp>
    </p:spTree>
    <p:extLst>
      <p:ext uri="{BB962C8B-B14F-4D97-AF65-F5344CB8AC3E}">
        <p14:creationId xmlns:p14="http://schemas.microsoft.com/office/powerpoint/2010/main" val="4219129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B47777-E2EC-4FB9-BA8C-6330ACC8B0C3}"/>
              </a:ext>
            </a:extLst>
          </p:cNvPr>
          <p:cNvSpPr/>
          <p:nvPr/>
        </p:nvSpPr>
        <p:spPr>
          <a:xfrm>
            <a:off x="506135" y="280734"/>
            <a:ext cx="9761989" cy="629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/>
              <a:t>10. Grade-Wise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Classification of loans based on borrower credit grades.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Measures the risk profile of the loan portfolio.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11. Count of Default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Total number of loans that have defaulted.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Highlights credit risk and loss exposure.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12. Count of Delinquent Clients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Number of clients who have missed payments or are overdue.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Monitors early signs of repayment challenges.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13. Delinquent Loans Rate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Percentage of loans in delinquency status compared to the total loan portfolio.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overall quality of the loan book.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14. Default Loan Rate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Percentage of defaulted loans relative to the total loan portfolio.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Evaluates long-term risk and loss potential.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15. Loan Status-Wise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Distribution of loans based on their current status (active, closed, delinquent, defaulted).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Provides a comprehensive overview of the portfolio's health.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16. Age Group-Wise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allocation segmented by borrowers’ age groups.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Analyzes customer demographics and lending patterns.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17. No Verified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Number of loans issued without full verification or documentation.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Identifies compliance gaps or risky lending practices.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18. Loan Maturity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duration until loans are fully repaid.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structure and timeline of the loan portfolio.</a:t>
            </a:r>
          </a:p>
        </p:txBody>
      </p:sp>
    </p:spTree>
    <p:extLst>
      <p:ext uri="{BB962C8B-B14F-4D97-AF65-F5344CB8AC3E}">
        <p14:creationId xmlns:p14="http://schemas.microsoft.com/office/powerpoint/2010/main" val="2806404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BD7E44-F7C7-4022-9BBA-39C4B7037692}"/>
              </a:ext>
            </a:extLst>
          </p:cNvPr>
          <p:cNvSpPr/>
          <p:nvPr/>
        </p:nvSpPr>
        <p:spPr>
          <a:xfrm>
            <a:off x="472579" y="574202"/>
            <a:ext cx="11053894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1-Total Credit Amount: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Sum of the Amount column where Transaction Type = "Credit".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total amount of deposits or credits, which can be compared against total withdrawals.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2-Total Debit Amount: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Sum of the Amount column where Transaction Type = "Debit".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total amount of withdrawals or debits.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3-Credit to Debit Ratio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Total Credit Amount ÷ Total Debit Amount.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Shows the ratio of credits to debits, which helps to understand whether the bank is receiving more deposits than withdrawals.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4-Net Transaction Amount: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Total Credit Amount - Total Debit Amount.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net cash flow (positive or negative) for the bank over a period.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5-Account Activity Ratio: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Number of transactions ÷ Account balance.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Indicates how active a customer is in relation to their balance.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6-Transactions per Day/Week/Month: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Number of transactions occurring per day, week, or month.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Identifies transaction volume trends over time, helping to detect periods of high or low activity.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7-Total Transaction Amount by Branch: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Sum of the Amount column grouped by Branch.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Measures the total transaction volume per branch, helping to compare branch performance.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Transaction Volume by Bank: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62CCE9-0954-462F-90AD-8187D9BFBC71}"/>
              </a:ext>
            </a:extLst>
          </p:cNvPr>
          <p:cNvSpPr/>
          <p:nvPr/>
        </p:nvSpPr>
        <p:spPr>
          <a:xfrm>
            <a:off x="472579" y="389536"/>
            <a:ext cx="5533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93950"/>
                </a:solidFill>
              </a:rPr>
              <a:t>Bank Debit and Credit Dashboard KPI Description </a:t>
            </a:r>
          </a:p>
        </p:txBody>
      </p:sp>
    </p:spTree>
    <p:extLst>
      <p:ext uri="{BB962C8B-B14F-4D97-AF65-F5344CB8AC3E}">
        <p14:creationId xmlns:p14="http://schemas.microsoft.com/office/powerpoint/2010/main" val="124427824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2424</TotalTime>
  <Words>1375</Words>
  <Application>Microsoft Office PowerPoint</Application>
  <PresentationFormat>Widescreen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PowerPoint Presentation</vt:lpstr>
      <vt:lpstr>Bank Analytics &amp; Dashboard Analytics for Stake-Holders </vt:lpstr>
      <vt:lpstr>PowerPoint Presentation</vt:lpstr>
      <vt:lpstr>PowerPoint Presentation</vt:lpstr>
      <vt:lpstr>Bank Analytics &amp; Dashboard Analytics for Stake-Holders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Dipti Sinha</cp:lastModifiedBy>
  <cp:revision>273</cp:revision>
  <dcterms:created xsi:type="dcterms:W3CDTF">2019-01-11T06:57:28Z</dcterms:created>
  <dcterms:modified xsi:type="dcterms:W3CDTF">2025-04-04T08:25:19Z</dcterms:modified>
</cp:coreProperties>
</file>

<file path=docProps/thumbnail.jpeg>
</file>